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64"/>
    <a:srgbClr val="963232"/>
    <a:srgbClr val="32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2020. 04. 04.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hu/tankonyv/tortenelem_8/lecke_06_03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ms.sulinet.hu/get/d/4044080b-ace9-4630-b5cf-29cefd8629a3/1/5/b/Normal/R-3-1804anim-normal.swf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Szokás, hagyomány, illem, erkölcs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8.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FI-504010801/1</a:t>
            </a:r>
            <a:endParaRPr lang="hu-HU" b="1" dirty="0" smtClean="0">
              <a:solidFill>
                <a:srgbClr val="323264"/>
              </a:solidFill>
            </a:endParaRPr>
          </a:p>
        </p:txBody>
      </p:sp>
      <p:sp>
        <p:nvSpPr>
          <p:cNvPr id="3" name="Téglalap 2">
            <a:hlinkClick r:id="rId2"/>
          </p:cNvPr>
          <p:cNvSpPr/>
          <p:nvPr/>
        </p:nvSpPr>
        <p:spPr>
          <a:xfrm>
            <a:off x="4716379" y="5582653"/>
            <a:ext cx="2415941" cy="50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Okos tankönyv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églalap 34"/>
          <p:cNvSpPr/>
          <p:nvPr/>
        </p:nvSpPr>
        <p:spPr>
          <a:xfrm>
            <a:off x="1497565" y="3450577"/>
            <a:ext cx="1533236" cy="44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73755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</a:t>
            </a:r>
            <a:r>
              <a:rPr lang="hu-HU" sz="2400" b="1" dirty="0" smtClean="0">
                <a:solidFill>
                  <a:srgbClr val="002060"/>
                </a:solidFill>
              </a:rPr>
              <a:t>. Párosítsa  a fogalmat és a magyarázatát!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magyarázatra!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60775" y="6334812"/>
            <a:ext cx="22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422400" y="0"/>
            <a:ext cx="904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Szokás, hagyomány, illem, erkölcs</a:t>
            </a:r>
          </a:p>
        </p:txBody>
      </p:sp>
      <p:sp>
        <p:nvSpPr>
          <p:cNvPr id="4" name="Téglalap 3"/>
          <p:cNvSpPr/>
          <p:nvPr/>
        </p:nvSpPr>
        <p:spPr>
          <a:xfrm>
            <a:off x="3048000" y="321685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O</a:t>
            </a:r>
            <a:r>
              <a:rPr lang="hu-HU" dirty="0" smtClean="0"/>
              <a:t>lyan </a:t>
            </a:r>
            <a:r>
              <a:rPr lang="hu-HU" dirty="0"/>
              <a:t>magatartási szabályok, amelyek a lehetséges magatartások szerint előírják </a:t>
            </a:r>
            <a:r>
              <a:rPr lang="hu-HU" dirty="0" smtClean="0"/>
              <a:t>a </a:t>
            </a:r>
            <a:r>
              <a:rPr lang="hu-HU" dirty="0"/>
              <a:t>követendőt, az előírás be nem tartása esetére hátrányos következményt helyeznek </a:t>
            </a:r>
            <a:r>
              <a:rPr lang="hu-HU" dirty="0" smtClean="0"/>
              <a:t>kilátásba. Ezek </a:t>
            </a:r>
            <a:r>
              <a:rPr lang="hu-HU" dirty="0"/>
              <a:t>nélkül nincs emberi társadalom, azok egyidősek az emberi társadalommal</a:t>
            </a:r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3075710" y="5756808"/>
            <a:ext cx="9116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társadalmi életben az ismétlődő </a:t>
            </a:r>
            <a:r>
              <a:rPr lang="hu-HU" dirty="0" smtClean="0"/>
              <a:t>helyzetek azonos </a:t>
            </a:r>
            <a:r>
              <a:rPr lang="hu-HU" dirty="0"/>
              <a:t>viselkedést követelnek meg az emberektől</a:t>
            </a:r>
            <a:r>
              <a:rPr lang="hu-HU" dirty="0" smtClean="0"/>
              <a:t>. A </a:t>
            </a:r>
            <a:r>
              <a:rPr lang="hu-HU" dirty="0"/>
              <a:t>társadalmi együttélési formákra jellemző tevékenységek és elgondolások történelmileg kialakult köznapi megjelenési </a:t>
            </a:r>
            <a:r>
              <a:rPr lang="hu-HU" dirty="0" smtClean="0"/>
              <a:t>módja. </a:t>
            </a:r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3029527" y="1240134"/>
            <a:ext cx="9162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emberek a </a:t>
            </a:r>
            <a:r>
              <a:rPr lang="hu-HU" dirty="0" err="1"/>
              <a:t>megörökölt</a:t>
            </a:r>
            <a:r>
              <a:rPr lang="hu-HU" dirty="0"/>
              <a:t> magatartásformákat </a:t>
            </a:r>
            <a:r>
              <a:rPr lang="hu-HU" dirty="0" smtClean="0"/>
              <a:t>igyekeznek megőrizni </a:t>
            </a:r>
            <a:r>
              <a:rPr lang="hu-HU" dirty="0"/>
              <a:t>és továbbadni a következő </a:t>
            </a:r>
            <a:r>
              <a:rPr lang="hu-HU" dirty="0" smtClean="0"/>
              <a:t>nemzedékek számára. </a:t>
            </a:r>
            <a:r>
              <a:rPr lang="hu-HU" dirty="0"/>
              <a:t>Egy közösség </a:t>
            </a:r>
            <a:r>
              <a:rPr lang="hu-HU" dirty="0" smtClean="0"/>
              <a:t>kultúrájának, </a:t>
            </a:r>
            <a:r>
              <a:rPr lang="hu-HU" dirty="0"/>
              <a:t>tapasztalatainak </a:t>
            </a:r>
            <a:r>
              <a:rPr lang="hu-HU" dirty="0" smtClean="0"/>
              <a:t>összessége.</a:t>
            </a:r>
            <a:endParaRPr lang="hu-HU" dirty="0"/>
          </a:p>
        </p:txBody>
      </p:sp>
      <p:sp>
        <p:nvSpPr>
          <p:cNvPr id="22" name="Téglalap 21"/>
          <p:cNvSpPr/>
          <p:nvPr/>
        </p:nvSpPr>
        <p:spPr>
          <a:xfrm>
            <a:off x="2992582" y="2080691"/>
            <a:ext cx="9079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Viselkedési szabályok összessége a társadalmi érintkezésre, a másokkal való viselkedésre vonatkozóan. Ez biztosítja azt, hogy kellő tisztelettel bánjunk egymással, és kellő fontosságot tulajdonítsunk egymásnak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3" name="Téglalap 22"/>
          <p:cNvSpPr/>
          <p:nvPr/>
        </p:nvSpPr>
        <p:spPr>
          <a:xfrm>
            <a:off x="3084946" y="4399109"/>
            <a:ext cx="9107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társadalomban elfogadottnak és helyesnek tartott emberi magatartást, cselekedeteket kötelezően meghatározó, koronként és közösségenként változó szabályok összessége. Ezeket </a:t>
            </a:r>
            <a:r>
              <a:rPr lang="hu-HU" dirty="0" smtClean="0"/>
              <a:t>alapján </a:t>
            </a:r>
            <a:r>
              <a:rPr lang="hu-HU" dirty="0"/>
              <a:t>tudható, hogy mi a helyes és mi a helytelen az adott közösség szabályai szerint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48420" y="3228267"/>
            <a:ext cx="118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erkölcs</a:t>
            </a:r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1487055" y="1348507"/>
            <a:ext cx="1533236" cy="44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0" y="3611258"/>
            <a:ext cx="13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hagyomány</a:t>
            </a:r>
            <a:endParaRPr lang="hu-HU" dirty="0"/>
          </a:p>
        </p:txBody>
      </p:sp>
      <p:sp>
        <p:nvSpPr>
          <p:cNvPr id="27" name="Téglalap 26"/>
          <p:cNvSpPr/>
          <p:nvPr/>
        </p:nvSpPr>
        <p:spPr>
          <a:xfrm>
            <a:off x="1560943" y="1384815"/>
            <a:ext cx="1423993" cy="38092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hagyomány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513331" y="5999335"/>
            <a:ext cx="1533236" cy="44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1534352" y="4590948"/>
            <a:ext cx="1533236" cy="44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1492311" y="2257653"/>
            <a:ext cx="1533236" cy="443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1529412" y="2299215"/>
            <a:ext cx="1423993" cy="38092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illem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1581964" y="4632512"/>
            <a:ext cx="1423993" cy="38092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erkölcs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1571453" y="6030388"/>
            <a:ext cx="1423993" cy="38092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szokás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1576709" y="3481630"/>
            <a:ext cx="1423993" cy="38092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norma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153675" y="4053330"/>
            <a:ext cx="118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norma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164186" y="2750047"/>
            <a:ext cx="87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szokás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216737" y="2329632"/>
            <a:ext cx="78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illem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5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31" grpId="0" animBg="1"/>
      <p:bldP spid="32" grpId="0" animBg="1"/>
      <p:bldP spid="33" grpId="0" animBg="1"/>
      <p:bldP spid="34" grpId="0" animBg="1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2400" y="0"/>
            <a:ext cx="904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Szokás, hagyomány, illem, erkölcs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737550"/>
            <a:ext cx="1023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2. Párosítsa a képhez a szokásokat!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60775" y="6334812"/>
            <a:ext cx="22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0" y="1183295"/>
            <a:ext cx="2580386" cy="19352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488" y="1382787"/>
            <a:ext cx="4063492" cy="25523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3859"/>
            <a:ext cx="2721557" cy="162442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883" y="4338556"/>
            <a:ext cx="2971813" cy="197811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287" y="1190675"/>
            <a:ext cx="2619375" cy="174307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810577" y="4312117"/>
            <a:ext cx="2983831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Szüreti felvonulás, mulatság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65" y="4453639"/>
            <a:ext cx="2619375" cy="174307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3424990" y="4734023"/>
            <a:ext cx="158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Luca széke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839453" y="5216892"/>
            <a:ext cx="308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Katolikusoknál körmenet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868330" y="5746281"/>
            <a:ext cx="282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Protestánsoknál úrvacsora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214837" y="3840479"/>
            <a:ext cx="215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Húsvéti tojásfestés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080085" y="6294922"/>
            <a:ext cx="2464068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Március 15- - kokárda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855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306 0.345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4698 -0.058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24817 0.179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23333 -0.380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47955 0.15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6953 -0.4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2400" y="0"/>
            <a:ext cx="904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Szokás, hagyomány, illem, erkölcs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60775" y="6334812"/>
            <a:ext cx="22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136" y="1465545"/>
            <a:ext cx="2466975" cy="1847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7790"/>
            <a:ext cx="2581275" cy="17716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439" y="3991626"/>
            <a:ext cx="2619375" cy="17430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0" y="4588393"/>
            <a:ext cx="2619375" cy="17430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7961" y="3835166"/>
            <a:ext cx="2562225" cy="17811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103" y="4677879"/>
            <a:ext cx="3645790" cy="160716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018" y="1322571"/>
            <a:ext cx="2619375" cy="1743075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6728059" y="1270534"/>
            <a:ext cx="1876926" cy="37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Húsvét locsolás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420051" y="1634690"/>
            <a:ext cx="218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Huszár hagyományok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264443" y="2038952"/>
            <a:ext cx="272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Honfoglaló hagyományok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314174" y="3396113"/>
            <a:ext cx="22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Lovagi hagyományok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90085" y="2953352"/>
            <a:ext cx="110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Busójárás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322192" y="251058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Debreceni virágkarnevál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294922" y="3906252"/>
            <a:ext cx="269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Néptánc, népzene, népdal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-67377" y="670173"/>
            <a:ext cx="1207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3. Párosítsa a képhez a hagyományokat!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 helyes megoldásért 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77556E-17 L -0.53086 0.3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9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5013 -0.049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26185 0.05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51471 0.35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556 L -0.27422 0.522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1211 0.670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3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26107 0.466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2400" y="0"/>
            <a:ext cx="779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Szokás, hagyomány, illem, erkölcs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737550"/>
            <a:ext cx="878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</a:t>
            </a:r>
            <a:r>
              <a:rPr lang="hu-HU" sz="2400" b="1" dirty="0" smtClean="0">
                <a:solidFill>
                  <a:srgbClr val="002060"/>
                </a:solidFill>
              </a:rPr>
              <a:t>. Párosítsa a képekhez az illemszabályokat!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Kattintson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60775" y="6334812"/>
            <a:ext cx="22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938" y="195213"/>
            <a:ext cx="2428875" cy="18859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76" y="1233639"/>
            <a:ext cx="2724150" cy="1676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882" y="3858079"/>
            <a:ext cx="4093945" cy="25523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/>
          <a:srcRect t="16012" b="36587"/>
          <a:stretch/>
        </p:blipFill>
        <p:spPr>
          <a:xfrm>
            <a:off x="8427122" y="5024388"/>
            <a:ext cx="3524245" cy="125128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7" y="3400900"/>
            <a:ext cx="2521819" cy="303376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062" y="2711465"/>
            <a:ext cx="2619375" cy="174307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870384" y="1183907"/>
            <a:ext cx="117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Kézfogás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493394" y="1615440"/>
            <a:ext cx="213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Ruha - Zakó viselet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839904" y="2885974"/>
            <a:ext cx="117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Terítés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137258" y="2452837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Étkezés, illetve befejezése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368266" y="2010076"/>
            <a:ext cx="225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Vendégségbe érkezés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503019" y="3328736"/>
            <a:ext cx="16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Ülőhely átadása</a:t>
            </a:r>
            <a:endParaRPr lang="hu-HU" dirty="0"/>
          </a:p>
        </p:txBody>
      </p:sp>
      <p:sp>
        <p:nvSpPr>
          <p:cNvPr id="18" name="Téglalap 17">
            <a:hlinkClick r:id="rId8"/>
          </p:cNvPr>
          <p:cNvSpPr/>
          <p:nvPr/>
        </p:nvSpPr>
        <p:spPr>
          <a:xfrm>
            <a:off x="7690585" y="1212783"/>
            <a:ext cx="1193533" cy="442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Feladat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315199" y="1690254"/>
            <a:ext cx="209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Megnyitás Internet Explorerrel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225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34506 0.2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43464 -0.056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2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42175 0.35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40183 0.42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02578 0.51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48 0.7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2400" y="0"/>
            <a:ext cx="770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Szokás, hagyomány, illem, erkölcs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" y="737550"/>
            <a:ext cx="909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</a:rPr>
              <a:t>1</a:t>
            </a:r>
            <a:r>
              <a:rPr lang="hu-HU" sz="2400" b="1" dirty="0" smtClean="0">
                <a:solidFill>
                  <a:srgbClr val="002060"/>
                </a:solidFill>
              </a:rPr>
              <a:t>. Párosítsa az erkölcs értékeket a képekhez! </a:t>
            </a: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attintson a képre!</a:t>
            </a:r>
            <a:endParaRPr lang="hu-H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60775" y="6334812"/>
            <a:ext cx="22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1" y="1215880"/>
            <a:ext cx="2409825" cy="1895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886" y="513773"/>
            <a:ext cx="2857500" cy="1600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885" y="4740563"/>
            <a:ext cx="2857500" cy="16002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545" y="4992398"/>
            <a:ext cx="3352800" cy="13620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59" y="4072226"/>
            <a:ext cx="2619375" cy="17430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7715" y="2643909"/>
            <a:ext cx="2495550" cy="18288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673599" y="2207490"/>
            <a:ext cx="118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Tisztelet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994728" y="3320472"/>
            <a:ext cx="24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Egymás, család, csoport segítése, összefogás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410363" y="276629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Becsületesség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572000" y="1302327"/>
            <a:ext cx="113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Szeretet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438073" y="1796471"/>
            <a:ext cx="1454727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Nagylelkűség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920835" y="4077854"/>
            <a:ext cx="277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Más tulajdonának tisztelete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28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31497 0.2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42838 0.042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41875 0.3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0043 0.526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30326 0.36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40963 0.3310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362</Words>
  <Application>Microsoft Office PowerPoint</Application>
  <PresentationFormat>Szélesvásznú</PresentationFormat>
  <Paragraphs>61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Office-téma</vt:lpstr>
      <vt:lpstr>Szokás, hagyomány, illem, erkölcs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222</cp:revision>
  <dcterms:created xsi:type="dcterms:W3CDTF">2018-08-20T12:49:51Z</dcterms:created>
  <dcterms:modified xsi:type="dcterms:W3CDTF">2020-04-04T13:44:50Z</dcterms:modified>
</cp:coreProperties>
</file>